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69" r:id="rId2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k Marollano" initials="MM" lastIdx="3" clrIdx="0">
    <p:extLst>
      <p:ext uri="{19B8F6BF-5375-455C-9EA6-DF929625EA0E}">
        <p15:presenceInfo xmlns:p15="http://schemas.microsoft.com/office/powerpoint/2012/main" userId="136ff58c058edd3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75E"/>
    <a:srgbClr val="00FF00"/>
    <a:srgbClr val="FF9900"/>
    <a:srgbClr val="007E39"/>
    <a:srgbClr val="0000FF"/>
    <a:srgbClr val="CC880E"/>
    <a:srgbClr val="EFA011"/>
    <a:srgbClr val="254061"/>
    <a:srgbClr val="DFEE1A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58" autoAdjust="0"/>
    <p:restoredTop sz="94145" autoAdjust="0"/>
  </p:normalViewPr>
  <p:slideViewPr>
    <p:cSldViewPr showGuides="1">
      <p:cViewPr varScale="1">
        <p:scale>
          <a:sx n="74" d="100"/>
          <a:sy n="74" d="100"/>
        </p:scale>
        <p:origin x="930" y="78"/>
      </p:cViewPr>
      <p:guideLst>
        <p:guide orient="horz" pos="2160"/>
        <p:guide pos="384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143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31B18-B921-4524-898A-42427BAE85AC}" type="datetimeFigureOut">
              <a:rPr lang="en-PH" smtClean="0"/>
              <a:t>7/12/2019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2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8F7AD-6D88-4046-9747-0D703CFFAA6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979939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2429D-EB34-4E0F-9CED-97C86CD820BF}" type="datetimeFigureOut">
              <a:rPr lang="en-PH" smtClean="0"/>
              <a:t>7/12/2019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489C2-ECAF-4FF7-9447-BA2B72029DB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570352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489C2-ECAF-4FF7-9447-BA2B72029DBD}" type="slidenum">
              <a:rPr lang="en-PH" smtClean="0"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789185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jcayanan\Desktop\PPT\body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668" y="3149600"/>
            <a:ext cx="4487333" cy="336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1349378"/>
            <a:ext cx="10363200" cy="1470025"/>
          </a:xfrm>
        </p:spPr>
        <p:txBody>
          <a:bodyPr>
            <a:noAutofit/>
          </a:bodyPr>
          <a:lstStyle>
            <a:lvl1pPr>
              <a:defRPr sz="3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TITLE OF PRESENTATION</a:t>
            </a:r>
            <a:endParaRPr lang="en-P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2819400"/>
            <a:ext cx="8534400" cy="609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 of Presenter</a:t>
            </a:r>
          </a:p>
          <a:p>
            <a:r>
              <a:rPr lang="en-US" dirty="0" smtClean="0"/>
              <a:t>Designation</a:t>
            </a:r>
            <a:endParaRPr lang="en-PH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0" y="6442258"/>
            <a:ext cx="12192000" cy="420315"/>
            <a:chOff x="0" y="6442255"/>
            <a:chExt cx="9144000" cy="420315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6477001"/>
              <a:ext cx="9144000" cy="38099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sz="1800" dirty="0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330200" y="6442255"/>
              <a:ext cx="208280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12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Department of Energy</a:t>
              </a:r>
            </a:p>
          </p:txBody>
        </p:sp>
        <p:pic>
          <p:nvPicPr>
            <p:cNvPr id="18" name="Picture 3" descr="F:\IPO Files\Pics\Resource\DOElogo.jpg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479902"/>
              <a:ext cx="381000" cy="3826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9"/>
            <p:cNvSpPr/>
            <p:nvPr userDrawn="1"/>
          </p:nvSpPr>
          <p:spPr>
            <a:xfrm>
              <a:off x="330200" y="6606401"/>
              <a:ext cx="2082800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1000" i="1" dirty="0" smtClean="0">
                  <a:solidFill>
                    <a:schemeClr val="tx2">
                      <a:lumMod val="20000"/>
                      <a:lumOff val="80000"/>
                    </a:schemeClr>
                  </a:solidFill>
                  <a:latin typeface="Arial" pitchFamily="34" charset="0"/>
                  <a:cs typeface="Arial" pitchFamily="34" charset="0"/>
                </a:rPr>
                <a:t> Powering the</a:t>
              </a:r>
              <a:r>
                <a:rPr lang="en-US" sz="1000" i="1" baseline="0" dirty="0" smtClean="0">
                  <a:solidFill>
                    <a:schemeClr val="tx2">
                      <a:lumMod val="20000"/>
                      <a:lumOff val="80000"/>
                    </a:schemeClr>
                  </a:solidFill>
                  <a:latin typeface="Arial" pitchFamily="34" charset="0"/>
                  <a:cs typeface="Arial" pitchFamily="34" charset="0"/>
                </a:rPr>
                <a:t> Nation</a:t>
              </a:r>
              <a:endParaRPr lang="en-US" sz="1000" i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1212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resentation Out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-152400"/>
            <a:ext cx="10972800" cy="1143000"/>
          </a:xfrm>
        </p:spPr>
        <p:txBody>
          <a:bodyPr>
            <a:normAutofit/>
          </a:bodyPr>
          <a:lstStyle>
            <a:lvl1pPr>
              <a:defRPr sz="28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PRESENTATION OUTLINE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905510"/>
            <a:ext cx="10972800" cy="522065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Topic 1</a:t>
            </a:r>
          </a:p>
          <a:p>
            <a:pPr lvl="0"/>
            <a:r>
              <a:rPr lang="en-US" dirty="0" smtClean="0"/>
              <a:t>Topic 2</a:t>
            </a:r>
          </a:p>
          <a:p>
            <a:pPr lvl="0"/>
            <a:r>
              <a:rPr lang="en-US" dirty="0" smtClean="0"/>
              <a:t>Topic 3</a:t>
            </a:r>
          </a:p>
          <a:p>
            <a:pPr lvl="0"/>
            <a:r>
              <a:rPr lang="en-US" dirty="0" smtClean="0"/>
              <a:t>Topic 4</a:t>
            </a:r>
          </a:p>
        </p:txBody>
      </p:sp>
      <p:grpSp>
        <p:nvGrpSpPr>
          <p:cNvPr id="30" name="Group 29"/>
          <p:cNvGrpSpPr/>
          <p:nvPr userDrawn="1"/>
        </p:nvGrpSpPr>
        <p:grpSpPr>
          <a:xfrm>
            <a:off x="365761" y="673103"/>
            <a:ext cx="11831811" cy="123825"/>
            <a:chOff x="274320" y="990600"/>
            <a:chExt cx="8873858" cy="156210"/>
          </a:xfrm>
        </p:grpSpPr>
        <p:sp>
          <p:nvSpPr>
            <p:cNvPr id="31" name="Rectangle 30"/>
            <p:cNvSpPr/>
            <p:nvPr/>
          </p:nvSpPr>
          <p:spPr>
            <a:xfrm>
              <a:off x="274320" y="990600"/>
              <a:ext cx="8873858" cy="76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57200" y="1082040"/>
              <a:ext cx="8686800" cy="6477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sz="14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" name="Group 21"/>
          <p:cNvGrpSpPr/>
          <p:nvPr userDrawn="1"/>
        </p:nvGrpSpPr>
        <p:grpSpPr>
          <a:xfrm>
            <a:off x="0" y="6442258"/>
            <a:ext cx="12192000" cy="420315"/>
            <a:chOff x="0" y="6442255"/>
            <a:chExt cx="9144000" cy="420315"/>
          </a:xfrm>
        </p:grpSpPr>
        <p:sp>
          <p:nvSpPr>
            <p:cNvPr id="23" name="Rectangle 22"/>
            <p:cNvSpPr/>
            <p:nvPr userDrawn="1"/>
          </p:nvSpPr>
          <p:spPr>
            <a:xfrm>
              <a:off x="0" y="6477001"/>
              <a:ext cx="9144000" cy="38099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sz="1800" dirty="0"/>
            </a:p>
          </p:txBody>
        </p:sp>
        <p:sp>
          <p:nvSpPr>
            <p:cNvPr id="24" name="Rectangle 23"/>
            <p:cNvSpPr/>
            <p:nvPr userDrawn="1"/>
          </p:nvSpPr>
          <p:spPr>
            <a:xfrm>
              <a:off x="330200" y="6442255"/>
              <a:ext cx="208280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12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Department of Energy</a:t>
              </a:r>
            </a:p>
          </p:txBody>
        </p:sp>
        <p:pic>
          <p:nvPicPr>
            <p:cNvPr id="25" name="Picture 3" descr="F:\IPO Files\Pics\Resource\DOElogo.jpg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479902"/>
              <a:ext cx="381000" cy="3826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Rectangle 25"/>
            <p:cNvSpPr/>
            <p:nvPr userDrawn="1"/>
          </p:nvSpPr>
          <p:spPr>
            <a:xfrm>
              <a:off x="330200" y="6606401"/>
              <a:ext cx="2082800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1000" i="1" dirty="0" smtClean="0">
                  <a:solidFill>
                    <a:schemeClr val="tx2">
                      <a:lumMod val="20000"/>
                      <a:lumOff val="80000"/>
                    </a:schemeClr>
                  </a:solidFill>
                  <a:latin typeface="Arial" pitchFamily="34" charset="0"/>
                  <a:cs typeface="Arial" pitchFamily="34" charset="0"/>
                </a:rPr>
                <a:t> Powering the</a:t>
              </a:r>
              <a:r>
                <a:rPr lang="en-US" sz="1000" i="1" baseline="0" dirty="0" smtClean="0">
                  <a:solidFill>
                    <a:schemeClr val="tx2">
                      <a:lumMod val="20000"/>
                      <a:lumOff val="80000"/>
                    </a:schemeClr>
                  </a:solidFill>
                  <a:latin typeface="Arial" pitchFamily="34" charset="0"/>
                  <a:cs typeface="Arial" pitchFamily="34" charset="0"/>
                </a:rPr>
                <a:t> Nation</a:t>
              </a:r>
              <a:endParaRPr lang="en-US" sz="1000" i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69718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905513"/>
            <a:ext cx="10972800" cy="527145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06400" indent="-342900">
              <a:buFont typeface="+mj-lt"/>
              <a:buAutoNum type="romanUcPeriod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749300" indent="-342900">
              <a:buSzPct val="86000"/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092200" indent="-342900">
              <a:buFont typeface="Courier New" pitchFamily="49" charset="0"/>
              <a:buChar char="o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435100" indent="-342900"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Details of Topic 1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PH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-152400"/>
            <a:ext cx="10972800" cy="1143000"/>
          </a:xfrm>
        </p:spPr>
        <p:txBody>
          <a:bodyPr/>
          <a:lstStyle>
            <a:lvl1pPr algn="l">
              <a:defRPr sz="28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TOPIC 1</a:t>
            </a:r>
            <a:endParaRPr lang="en-PH" dirty="0"/>
          </a:p>
        </p:txBody>
      </p:sp>
      <p:grpSp>
        <p:nvGrpSpPr>
          <p:cNvPr id="29" name="Group 28"/>
          <p:cNvGrpSpPr/>
          <p:nvPr userDrawn="1"/>
        </p:nvGrpSpPr>
        <p:grpSpPr>
          <a:xfrm>
            <a:off x="365761" y="673103"/>
            <a:ext cx="11831811" cy="123825"/>
            <a:chOff x="274320" y="990600"/>
            <a:chExt cx="8873858" cy="156210"/>
          </a:xfrm>
        </p:grpSpPr>
        <p:sp>
          <p:nvSpPr>
            <p:cNvPr id="30" name="Rectangle 29"/>
            <p:cNvSpPr/>
            <p:nvPr/>
          </p:nvSpPr>
          <p:spPr>
            <a:xfrm>
              <a:off x="274320" y="990600"/>
              <a:ext cx="8873858" cy="76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57200" y="1082040"/>
              <a:ext cx="8686800" cy="6477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sz="14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" name="Group 12"/>
          <p:cNvGrpSpPr/>
          <p:nvPr userDrawn="1"/>
        </p:nvGrpSpPr>
        <p:grpSpPr>
          <a:xfrm>
            <a:off x="0" y="6442258"/>
            <a:ext cx="12192000" cy="420315"/>
            <a:chOff x="0" y="6442255"/>
            <a:chExt cx="9144000" cy="420315"/>
          </a:xfrm>
        </p:grpSpPr>
        <p:sp>
          <p:nvSpPr>
            <p:cNvPr id="19" name="Rectangle 18"/>
            <p:cNvSpPr/>
            <p:nvPr userDrawn="1"/>
          </p:nvSpPr>
          <p:spPr>
            <a:xfrm>
              <a:off x="0" y="6477001"/>
              <a:ext cx="9144000" cy="38099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sz="1800" dirty="0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330200" y="6442255"/>
              <a:ext cx="208280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12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Department of Energy</a:t>
              </a:r>
            </a:p>
          </p:txBody>
        </p:sp>
        <p:pic>
          <p:nvPicPr>
            <p:cNvPr id="21" name="Picture 3" descr="F:\IPO Files\Pics\Resource\DOElogo.jpg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479902"/>
              <a:ext cx="381000" cy="3826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Rectangle 21"/>
            <p:cNvSpPr/>
            <p:nvPr userDrawn="1"/>
          </p:nvSpPr>
          <p:spPr>
            <a:xfrm>
              <a:off x="330200" y="6606401"/>
              <a:ext cx="2082800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1000" i="1" dirty="0" smtClean="0">
                  <a:solidFill>
                    <a:schemeClr val="tx2">
                      <a:lumMod val="20000"/>
                      <a:lumOff val="80000"/>
                    </a:schemeClr>
                  </a:solidFill>
                  <a:latin typeface="Arial" pitchFamily="34" charset="0"/>
                  <a:cs typeface="Arial" pitchFamily="34" charset="0"/>
                </a:rPr>
                <a:t> Powering the</a:t>
              </a:r>
              <a:r>
                <a:rPr lang="en-US" sz="1000" i="1" baseline="0" dirty="0" smtClean="0">
                  <a:solidFill>
                    <a:schemeClr val="tx2">
                      <a:lumMod val="20000"/>
                      <a:lumOff val="80000"/>
                    </a:schemeClr>
                  </a:solidFill>
                  <a:latin typeface="Arial" pitchFamily="34" charset="0"/>
                  <a:cs typeface="Arial" pitchFamily="34" charset="0"/>
                </a:rPr>
                <a:t> Nation</a:t>
              </a:r>
              <a:endParaRPr lang="en-US" sz="1000" i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22087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-177800"/>
            <a:ext cx="10972800" cy="1143000"/>
          </a:xfrm>
        </p:spPr>
        <p:txBody>
          <a:bodyPr>
            <a:normAutofit/>
          </a:bodyPr>
          <a:lstStyle>
            <a:lvl1pPr algn="l">
              <a:defRPr sz="28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TOPIC 2</a:t>
            </a:r>
            <a:endParaRPr lang="en-PH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525020873"/>
              </p:ext>
            </p:extLst>
          </p:nvPr>
        </p:nvGraphicFramePr>
        <p:xfrm>
          <a:off x="508000" y="1473200"/>
          <a:ext cx="10871200" cy="3528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42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742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742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742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17424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39348">
                <a:tc>
                  <a:txBody>
                    <a:bodyPr/>
                    <a:lstStyle/>
                    <a:p>
                      <a:pPr algn="ctr"/>
                      <a:r>
                        <a:rPr lang="en-PH" sz="1800" dirty="0" smtClean="0">
                          <a:ln>
                            <a:solidFill>
                              <a:srgbClr val="254061"/>
                            </a:solidFill>
                          </a:ln>
                          <a:latin typeface="Arial" pitchFamily="34" charset="0"/>
                          <a:cs typeface="Arial" pitchFamily="34" charset="0"/>
                        </a:rPr>
                        <a:t>Header</a:t>
                      </a:r>
                      <a:endParaRPr lang="en-PH" sz="1800" dirty="0">
                        <a:ln>
                          <a:solidFill>
                            <a:srgbClr val="254061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dirty="0" smtClean="0">
                          <a:ln>
                            <a:solidFill>
                              <a:srgbClr val="254061"/>
                            </a:solidFill>
                          </a:ln>
                          <a:latin typeface="Arial" pitchFamily="34" charset="0"/>
                          <a:cs typeface="Arial" pitchFamily="34" charset="0"/>
                        </a:rPr>
                        <a:t>Header</a:t>
                      </a:r>
                      <a:endParaRPr lang="en-PH" sz="1800" dirty="0">
                        <a:ln>
                          <a:solidFill>
                            <a:srgbClr val="254061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dirty="0" smtClean="0">
                          <a:ln>
                            <a:solidFill>
                              <a:srgbClr val="254061"/>
                            </a:solidFill>
                          </a:ln>
                          <a:latin typeface="Arial" pitchFamily="34" charset="0"/>
                          <a:cs typeface="Arial" pitchFamily="34" charset="0"/>
                        </a:rPr>
                        <a:t>Header</a:t>
                      </a:r>
                      <a:endParaRPr lang="en-PH" sz="1800" dirty="0">
                        <a:ln>
                          <a:solidFill>
                            <a:srgbClr val="254061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dirty="0" smtClean="0">
                          <a:ln>
                            <a:solidFill>
                              <a:srgbClr val="254061"/>
                            </a:solidFill>
                          </a:ln>
                          <a:latin typeface="Arial" pitchFamily="34" charset="0"/>
                          <a:cs typeface="Arial" pitchFamily="34" charset="0"/>
                        </a:rPr>
                        <a:t>Header</a:t>
                      </a:r>
                      <a:endParaRPr lang="en-PH" sz="1800" dirty="0">
                        <a:ln>
                          <a:solidFill>
                            <a:srgbClr val="254061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dirty="0" smtClean="0">
                          <a:ln>
                            <a:solidFill>
                              <a:srgbClr val="254061"/>
                            </a:solidFill>
                          </a:ln>
                          <a:latin typeface="Arial" pitchFamily="34" charset="0"/>
                          <a:cs typeface="Arial" pitchFamily="34" charset="0"/>
                        </a:rPr>
                        <a:t>Header</a:t>
                      </a:r>
                      <a:endParaRPr lang="en-PH" sz="1800" dirty="0">
                        <a:ln>
                          <a:solidFill>
                            <a:srgbClr val="254061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1808">
                <a:tc>
                  <a:txBody>
                    <a:bodyPr/>
                    <a:lstStyle/>
                    <a:p>
                      <a:r>
                        <a:rPr lang="en-PH" sz="1800" dirty="0" smtClean="0">
                          <a:ln>
                            <a:solidFill>
                              <a:srgbClr val="25406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Item 1</a:t>
                      </a:r>
                      <a:endParaRPr lang="en-PH" sz="1800" dirty="0">
                        <a:ln>
                          <a:solidFill>
                            <a:srgbClr val="25406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sz="1800" dirty="0">
                        <a:ln>
                          <a:solidFill>
                            <a:srgbClr val="25406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sz="1800" dirty="0">
                        <a:ln>
                          <a:solidFill>
                            <a:srgbClr val="25406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sz="1800" dirty="0">
                        <a:ln>
                          <a:solidFill>
                            <a:srgbClr val="25406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sz="1800" dirty="0">
                        <a:ln>
                          <a:solidFill>
                            <a:srgbClr val="25406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1808">
                <a:tc>
                  <a:txBody>
                    <a:bodyPr/>
                    <a:lstStyle/>
                    <a:p>
                      <a:r>
                        <a:rPr lang="en-PH" sz="1800" dirty="0" smtClean="0">
                          <a:ln>
                            <a:solidFill>
                              <a:srgbClr val="25406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Item 2</a:t>
                      </a:r>
                      <a:endParaRPr lang="en-PH" sz="1800" dirty="0">
                        <a:ln>
                          <a:solidFill>
                            <a:srgbClr val="25406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sz="1800" dirty="0">
                        <a:ln>
                          <a:solidFill>
                            <a:srgbClr val="25406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sz="1800">
                        <a:ln>
                          <a:solidFill>
                            <a:srgbClr val="25406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sz="1800" dirty="0">
                        <a:ln>
                          <a:solidFill>
                            <a:srgbClr val="25406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sz="1800" dirty="0">
                        <a:ln>
                          <a:solidFill>
                            <a:srgbClr val="25406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1808">
                <a:tc>
                  <a:txBody>
                    <a:bodyPr/>
                    <a:lstStyle/>
                    <a:p>
                      <a:r>
                        <a:rPr lang="en-PH" sz="1800" dirty="0" smtClean="0">
                          <a:ln>
                            <a:solidFill>
                              <a:srgbClr val="25406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Item 3</a:t>
                      </a:r>
                      <a:endParaRPr lang="en-PH" sz="1800" dirty="0">
                        <a:ln>
                          <a:solidFill>
                            <a:srgbClr val="25406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sz="1800">
                        <a:ln>
                          <a:solidFill>
                            <a:srgbClr val="25406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sz="1800">
                        <a:ln>
                          <a:solidFill>
                            <a:srgbClr val="25406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sz="1800">
                        <a:ln>
                          <a:solidFill>
                            <a:srgbClr val="25406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sz="1800" dirty="0">
                        <a:ln>
                          <a:solidFill>
                            <a:srgbClr val="25406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1808">
                <a:tc>
                  <a:txBody>
                    <a:bodyPr/>
                    <a:lstStyle/>
                    <a:p>
                      <a:r>
                        <a:rPr lang="en-PH" sz="1800" dirty="0" smtClean="0">
                          <a:ln>
                            <a:solidFill>
                              <a:srgbClr val="25406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Item 4</a:t>
                      </a:r>
                      <a:endParaRPr lang="en-PH" sz="1800" dirty="0">
                        <a:ln>
                          <a:solidFill>
                            <a:srgbClr val="25406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sz="1800" dirty="0">
                        <a:ln>
                          <a:solidFill>
                            <a:srgbClr val="25406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sz="1800" dirty="0">
                        <a:ln>
                          <a:solidFill>
                            <a:srgbClr val="25406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sz="1800" dirty="0">
                        <a:ln>
                          <a:solidFill>
                            <a:srgbClr val="25406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sz="1800" dirty="0">
                        <a:ln>
                          <a:solidFill>
                            <a:srgbClr val="25406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1808">
                <a:tc>
                  <a:txBody>
                    <a:bodyPr/>
                    <a:lstStyle/>
                    <a:p>
                      <a:r>
                        <a:rPr lang="en-PH" sz="1800" dirty="0" smtClean="0">
                          <a:ln>
                            <a:solidFill>
                              <a:srgbClr val="25406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Item 5*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sz="1800" dirty="0">
                        <a:ln>
                          <a:solidFill>
                            <a:srgbClr val="25406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sz="1800">
                        <a:ln>
                          <a:solidFill>
                            <a:srgbClr val="25406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sz="1800">
                        <a:ln>
                          <a:solidFill>
                            <a:srgbClr val="25406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sz="1800" dirty="0">
                        <a:ln>
                          <a:solidFill>
                            <a:srgbClr val="25406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1808">
                <a:tc>
                  <a:txBody>
                    <a:bodyPr/>
                    <a:lstStyle/>
                    <a:p>
                      <a:r>
                        <a:rPr lang="en-PH" sz="1800" dirty="0" smtClean="0">
                          <a:ln>
                            <a:solidFill>
                              <a:srgbClr val="25406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Item 6**</a:t>
                      </a:r>
                      <a:endParaRPr lang="en-PH" sz="1800" dirty="0">
                        <a:ln>
                          <a:solidFill>
                            <a:srgbClr val="25406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sz="1800" dirty="0">
                        <a:ln>
                          <a:solidFill>
                            <a:srgbClr val="25406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sz="1800" dirty="0">
                        <a:ln>
                          <a:solidFill>
                            <a:srgbClr val="25406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sz="1800">
                        <a:ln>
                          <a:solidFill>
                            <a:srgbClr val="25406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sz="1800" dirty="0">
                        <a:ln>
                          <a:solidFill>
                            <a:srgbClr val="25406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1808">
                <a:tc>
                  <a:txBody>
                    <a:bodyPr/>
                    <a:lstStyle/>
                    <a:p>
                      <a:endParaRPr lang="en-PH" sz="1800" dirty="0">
                        <a:ln>
                          <a:solidFill>
                            <a:srgbClr val="25406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dirty="0" smtClean="0">
                          <a:ln>
                            <a:solidFill>
                              <a:srgbClr val="25406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PH" sz="1800" dirty="0">
                        <a:ln>
                          <a:solidFill>
                            <a:srgbClr val="25406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dirty="0" smtClean="0">
                          <a:ln>
                            <a:solidFill>
                              <a:srgbClr val="25406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PH" sz="1800" dirty="0">
                        <a:ln>
                          <a:solidFill>
                            <a:srgbClr val="25406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dirty="0" smtClean="0">
                          <a:ln>
                            <a:solidFill>
                              <a:srgbClr val="25406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PH" sz="1800" dirty="0">
                        <a:ln>
                          <a:solidFill>
                            <a:srgbClr val="25406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dirty="0" smtClean="0">
                          <a:ln>
                            <a:solidFill>
                              <a:srgbClr val="25406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PH" sz="1800" dirty="0">
                        <a:ln>
                          <a:solidFill>
                            <a:srgbClr val="25406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5" name="Rectangle 14"/>
          <p:cNvSpPr/>
          <p:nvPr userDrawn="1"/>
        </p:nvSpPr>
        <p:spPr>
          <a:xfrm>
            <a:off x="440267" y="1047690"/>
            <a:ext cx="17399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Title of Table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508000" y="5003803"/>
            <a:ext cx="406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i="1" dirty="0" smtClean="0">
                <a:latin typeface="Arial" pitchFamily="34" charset="0"/>
                <a:cs typeface="Arial" pitchFamily="34" charset="0"/>
              </a:rPr>
              <a:t>Note:   *  Installed</a:t>
            </a:r>
            <a:r>
              <a:rPr lang="en-PH" sz="1100" i="1" baseline="0" dirty="0" smtClean="0">
                <a:latin typeface="Arial" pitchFamily="34" charset="0"/>
                <a:cs typeface="Arial" pitchFamily="34" charset="0"/>
              </a:rPr>
              <a:t> Capacity</a:t>
            </a:r>
          </a:p>
          <a:p>
            <a:r>
              <a:rPr lang="en-PH" sz="1100" i="1" baseline="0" dirty="0" smtClean="0">
                <a:latin typeface="Arial" pitchFamily="34" charset="0"/>
                <a:cs typeface="Arial" pitchFamily="34" charset="0"/>
              </a:rPr>
              <a:t>          **  Dependable Capacity</a:t>
            </a:r>
            <a:endParaRPr lang="en-PH" sz="1100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9" name="Group 28"/>
          <p:cNvGrpSpPr/>
          <p:nvPr userDrawn="1"/>
        </p:nvGrpSpPr>
        <p:grpSpPr>
          <a:xfrm>
            <a:off x="365761" y="673103"/>
            <a:ext cx="11831811" cy="123825"/>
            <a:chOff x="274320" y="990600"/>
            <a:chExt cx="8873858" cy="156210"/>
          </a:xfrm>
        </p:grpSpPr>
        <p:sp>
          <p:nvSpPr>
            <p:cNvPr id="30" name="Rectangle 29"/>
            <p:cNvSpPr/>
            <p:nvPr/>
          </p:nvSpPr>
          <p:spPr>
            <a:xfrm>
              <a:off x="274320" y="990600"/>
              <a:ext cx="8873858" cy="76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57200" y="1082040"/>
              <a:ext cx="8686800" cy="6477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sz="14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" name="Group 15"/>
          <p:cNvGrpSpPr/>
          <p:nvPr userDrawn="1"/>
        </p:nvGrpSpPr>
        <p:grpSpPr>
          <a:xfrm>
            <a:off x="0" y="6442258"/>
            <a:ext cx="12192000" cy="420315"/>
            <a:chOff x="0" y="6442255"/>
            <a:chExt cx="9144000" cy="420315"/>
          </a:xfrm>
        </p:grpSpPr>
        <p:sp>
          <p:nvSpPr>
            <p:cNvPr id="22" name="Rectangle 21"/>
            <p:cNvSpPr/>
            <p:nvPr userDrawn="1"/>
          </p:nvSpPr>
          <p:spPr>
            <a:xfrm>
              <a:off x="0" y="6477001"/>
              <a:ext cx="9144000" cy="38099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sz="1800" dirty="0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330200" y="6442255"/>
              <a:ext cx="208280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12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Department of Energy</a:t>
              </a:r>
            </a:p>
          </p:txBody>
        </p:sp>
        <p:pic>
          <p:nvPicPr>
            <p:cNvPr id="24" name="Picture 3" descr="F:\IPO Files\Pics\Resource\DOElogo.jpg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479902"/>
              <a:ext cx="381000" cy="3826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Rectangle 24"/>
            <p:cNvSpPr/>
            <p:nvPr userDrawn="1"/>
          </p:nvSpPr>
          <p:spPr>
            <a:xfrm>
              <a:off x="330200" y="6606401"/>
              <a:ext cx="2082800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1000" i="1" dirty="0" smtClean="0">
                  <a:solidFill>
                    <a:schemeClr val="tx2">
                      <a:lumMod val="20000"/>
                      <a:lumOff val="80000"/>
                    </a:schemeClr>
                  </a:solidFill>
                  <a:latin typeface="Arial" pitchFamily="34" charset="0"/>
                  <a:cs typeface="Arial" pitchFamily="34" charset="0"/>
                </a:rPr>
                <a:t> Powering the</a:t>
              </a:r>
              <a:r>
                <a:rPr lang="en-US" sz="1000" i="1" baseline="0" dirty="0" smtClean="0">
                  <a:solidFill>
                    <a:schemeClr val="tx2">
                      <a:lumMod val="20000"/>
                      <a:lumOff val="80000"/>
                    </a:schemeClr>
                  </a:solidFill>
                  <a:latin typeface="Arial" pitchFamily="34" charset="0"/>
                  <a:cs typeface="Arial" pitchFamily="34" charset="0"/>
                </a:rPr>
                <a:t> Nation</a:t>
              </a:r>
              <a:endParaRPr lang="en-US" sz="1000" i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6073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-152400"/>
            <a:ext cx="10972800" cy="1143000"/>
          </a:xfrm>
        </p:spPr>
        <p:txBody>
          <a:bodyPr>
            <a:normAutofit/>
          </a:bodyPr>
          <a:lstStyle>
            <a:lvl1pPr algn="l">
              <a:defRPr sz="28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TOPIC 3</a:t>
            </a:r>
            <a:endParaRPr lang="en-PH"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1197611"/>
            <a:ext cx="10972800" cy="497935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06400" indent="-342900">
              <a:buFont typeface="+mj-lt"/>
              <a:buAutoNum type="romanUcPeriod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749300" indent="-342900">
              <a:buSzPct val="86000"/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092200" indent="-342900">
              <a:buFont typeface="Courier New" pitchFamily="49" charset="0"/>
              <a:buChar char="o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435100" indent="-342900"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Details of Topic 3</a:t>
            </a:r>
          </a:p>
          <a:p>
            <a:pPr lvl="1"/>
            <a:r>
              <a:rPr lang="en-US" dirty="0" smtClean="0"/>
              <a:t>Image description 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PH" dirty="0"/>
          </a:p>
        </p:txBody>
      </p:sp>
      <p:grpSp>
        <p:nvGrpSpPr>
          <p:cNvPr id="29" name="Group 28"/>
          <p:cNvGrpSpPr/>
          <p:nvPr userDrawn="1"/>
        </p:nvGrpSpPr>
        <p:grpSpPr>
          <a:xfrm>
            <a:off x="365761" y="673103"/>
            <a:ext cx="11831811" cy="123825"/>
            <a:chOff x="274320" y="990600"/>
            <a:chExt cx="8873858" cy="156210"/>
          </a:xfrm>
        </p:grpSpPr>
        <p:sp>
          <p:nvSpPr>
            <p:cNvPr id="30" name="Rectangle 29"/>
            <p:cNvSpPr/>
            <p:nvPr/>
          </p:nvSpPr>
          <p:spPr>
            <a:xfrm>
              <a:off x="274320" y="990600"/>
              <a:ext cx="8873858" cy="76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57200" y="1082040"/>
              <a:ext cx="8686800" cy="6477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sz="14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" name="Group 12"/>
          <p:cNvGrpSpPr/>
          <p:nvPr userDrawn="1"/>
        </p:nvGrpSpPr>
        <p:grpSpPr>
          <a:xfrm>
            <a:off x="0" y="6442258"/>
            <a:ext cx="12192000" cy="420315"/>
            <a:chOff x="0" y="6442255"/>
            <a:chExt cx="9144000" cy="420315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477001"/>
              <a:ext cx="9144000" cy="38099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sz="1800" dirty="0"/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330200" y="6442255"/>
              <a:ext cx="208280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12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Department of Energy</a:t>
              </a:r>
            </a:p>
          </p:txBody>
        </p:sp>
        <p:pic>
          <p:nvPicPr>
            <p:cNvPr id="23" name="Picture 3" descr="F:\IPO Files\Pics\Resource\DOElogo.jpg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479902"/>
              <a:ext cx="381000" cy="3826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Rectangle 23"/>
            <p:cNvSpPr/>
            <p:nvPr userDrawn="1"/>
          </p:nvSpPr>
          <p:spPr>
            <a:xfrm>
              <a:off x="330200" y="6606401"/>
              <a:ext cx="2082800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1000" i="1" dirty="0" smtClean="0">
                  <a:solidFill>
                    <a:schemeClr val="tx2">
                      <a:lumMod val="20000"/>
                      <a:lumOff val="80000"/>
                    </a:schemeClr>
                  </a:solidFill>
                  <a:latin typeface="Arial" pitchFamily="34" charset="0"/>
                  <a:cs typeface="Arial" pitchFamily="34" charset="0"/>
                </a:rPr>
                <a:t> Powering the</a:t>
              </a:r>
              <a:r>
                <a:rPr lang="en-US" sz="1000" i="1" baseline="0" dirty="0" smtClean="0">
                  <a:solidFill>
                    <a:schemeClr val="tx2">
                      <a:lumMod val="20000"/>
                      <a:lumOff val="80000"/>
                    </a:schemeClr>
                  </a:solidFill>
                  <a:latin typeface="Arial" pitchFamily="34" charset="0"/>
                  <a:cs typeface="Arial" pitchFamily="34" charset="0"/>
                </a:rPr>
                <a:t> Nation</a:t>
              </a:r>
              <a:endParaRPr lang="en-US" sz="1000" i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9479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1349378"/>
            <a:ext cx="10363200" cy="1470025"/>
          </a:xfrm>
        </p:spPr>
        <p:txBody>
          <a:bodyPr>
            <a:noAutofit/>
          </a:bodyPr>
          <a:lstStyle>
            <a:lvl1pPr>
              <a:defRPr sz="4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Thank you!</a:t>
            </a:r>
            <a:endParaRPr lang="en-PH" dirty="0"/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4291863" y="3765784"/>
            <a:ext cx="5456285" cy="2654573"/>
            <a:chOff x="3345896" y="4045181"/>
            <a:chExt cx="4092214" cy="2654573"/>
          </a:xfrm>
        </p:grpSpPr>
        <p:sp>
          <p:nvSpPr>
            <p:cNvPr id="14" name="TextBox 13"/>
            <p:cNvSpPr txBox="1"/>
            <p:nvPr/>
          </p:nvSpPr>
          <p:spPr>
            <a:xfrm>
              <a:off x="3391132" y="4045181"/>
              <a:ext cx="4046978" cy="2654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PH" sz="1000" dirty="0" smtClean="0">
                <a:solidFill>
                  <a:schemeClr val="tx2"/>
                </a:solidFill>
              </a:endParaRPr>
            </a:p>
            <a:p>
              <a:r>
                <a:rPr lang="en-PH" sz="1800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        </a:t>
              </a:r>
              <a:r>
                <a:rPr lang="en-PH" sz="18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(+632) 479-2900</a:t>
              </a:r>
            </a:p>
            <a:p>
              <a:endParaRPr lang="en-PH" sz="500" dirty="0" smtClean="0">
                <a:solidFill>
                  <a:schemeClr val="tx1"/>
                </a:solidFill>
              </a:endParaRPr>
            </a:p>
            <a:p>
              <a:r>
                <a:rPr lang="en-PH" sz="18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         name@doe.gov.ph</a:t>
              </a:r>
            </a:p>
            <a:p>
              <a:endParaRPr lang="en-PH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r>
                <a:rPr lang="en-PH" sz="18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         www.doe.gov.ph</a:t>
              </a:r>
            </a:p>
            <a:p>
              <a:endParaRPr lang="en-PH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r>
                <a:rPr lang="en-PH" sz="18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        </a:t>
              </a:r>
              <a:r>
                <a:rPr lang="en-PH" sz="1800" baseline="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//doe.gov.ph</a:t>
              </a:r>
            </a:p>
            <a:p>
              <a:endParaRPr lang="en-PH" sz="800" baseline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r>
                <a:rPr lang="en-PH" sz="1800" baseline="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         @</a:t>
              </a:r>
              <a:r>
                <a:rPr lang="en-PH" sz="1800" baseline="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doe_ph</a:t>
              </a:r>
              <a:endParaRPr lang="en-PH" sz="1800" baseline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endParaRPr lang="en-PH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  <a:p>
              <a:endParaRPr lang="en-PH" sz="1800" dirty="0"/>
            </a:p>
          </p:txBody>
        </p:sp>
        <p:grpSp>
          <p:nvGrpSpPr>
            <p:cNvPr id="3" name="Group 2"/>
            <p:cNvGrpSpPr/>
            <p:nvPr userDrawn="1"/>
          </p:nvGrpSpPr>
          <p:grpSpPr>
            <a:xfrm>
              <a:off x="3345896" y="4178686"/>
              <a:ext cx="482343" cy="1958829"/>
              <a:chOff x="2456640" y="4102100"/>
              <a:chExt cx="482600" cy="1958829"/>
            </a:xfrm>
          </p:grpSpPr>
          <p:grpSp>
            <p:nvGrpSpPr>
              <p:cNvPr id="2" name="Group 1"/>
              <p:cNvGrpSpPr/>
              <p:nvPr userDrawn="1"/>
            </p:nvGrpSpPr>
            <p:grpSpPr>
              <a:xfrm>
                <a:off x="2501900" y="4889497"/>
                <a:ext cx="384048" cy="1171432"/>
                <a:chOff x="2059019" y="4889497"/>
                <a:chExt cx="384048" cy="1171432"/>
              </a:xfrm>
            </p:grpSpPr>
            <p:pic>
              <p:nvPicPr>
                <p:cNvPr id="2050" name="Picture 2" descr="C:\Users\jcayanan\Desktop\PPT\twitter.jpg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059019" y="5676881"/>
                  <a:ext cx="384048" cy="3840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051" name="Picture 3" descr="C:\Users\jcayanan\Desktop\PPT\facebook.jpg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059020" y="5295882"/>
                  <a:ext cx="381000" cy="3810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9" name="Picture 3" descr="F:\IPO Files\Pics\Resource\DOElogo.jpg"/>
                <p:cNvPicPr>
                  <a:picLocks noChangeAspect="1" noChangeArrowheads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071720" y="4889497"/>
                  <a:ext cx="366679" cy="36828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2052" name="Picture 4" descr="C:\Users\jcayanan\Desktop\PPT\telephone_blue.jpg"/>
              <p:cNvPicPr>
                <a:picLocks noChangeAspect="1" noChangeArrowheads="1"/>
              </p:cNvPicPr>
              <p:nvPr userDrawn="1"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56640" y="4102100"/>
                <a:ext cx="482600" cy="4826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53" name="Picture 5" descr="C:\Users\jcayanan\Desktop\PPT\mail.jpg"/>
              <p:cNvPicPr>
                <a:picLocks noChangeAspect="1" noChangeArrowheads="1"/>
              </p:cNvPicPr>
              <p:nvPr userDrawn="1"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16761" y="4542505"/>
                <a:ext cx="353439" cy="35343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18" name="Group 17"/>
          <p:cNvGrpSpPr/>
          <p:nvPr userDrawn="1"/>
        </p:nvGrpSpPr>
        <p:grpSpPr>
          <a:xfrm>
            <a:off x="0" y="6442258"/>
            <a:ext cx="12192000" cy="420315"/>
            <a:chOff x="0" y="6442255"/>
            <a:chExt cx="9144000" cy="420315"/>
          </a:xfrm>
        </p:grpSpPr>
        <p:sp>
          <p:nvSpPr>
            <p:cNvPr id="20" name="Rectangle 19"/>
            <p:cNvSpPr/>
            <p:nvPr userDrawn="1"/>
          </p:nvSpPr>
          <p:spPr>
            <a:xfrm>
              <a:off x="0" y="6477001"/>
              <a:ext cx="9144000" cy="38099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sz="1800" dirty="0"/>
            </a:p>
          </p:txBody>
        </p:sp>
        <p:sp>
          <p:nvSpPr>
            <p:cNvPr id="27" name="Rectangle 26"/>
            <p:cNvSpPr/>
            <p:nvPr userDrawn="1"/>
          </p:nvSpPr>
          <p:spPr>
            <a:xfrm>
              <a:off x="330200" y="6442255"/>
              <a:ext cx="208280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12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Department of Energy</a:t>
              </a:r>
            </a:p>
          </p:txBody>
        </p:sp>
        <p:pic>
          <p:nvPicPr>
            <p:cNvPr id="28" name="Picture 3" descr="F:\IPO Files\Pics\Resource\DOElogo.jpg"/>
            <p:cNvPicPr>
              <a:picLocks noChangeAspect="1" noChangeArrowheads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479902"/>
              <a:ext cx="381000" cy="3826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Rectangle 28"/>
            <p:cNvSpPr/>
            <p:nvPr userDrawn="1"/>
          </p:nvSpPr>
          <p:spPr>
            <a:xfrm>
              <a:off x="330200" y="6606401"/>
              <a:ext cx="2082800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1000" i="1" dirty="0" smtClean="0">
                  <a:solidFill>
                    <a:schemeClr val="tx2">
                      <a:lumMod val="20000"/>
                      <a:lumOff val="80000"/>
                    </a:schemeClr>
                  </a:solidFill>
                  <a:latin typeface="Arial" pitchFamily="34" charset="0"/>
                  <a:cs typeface="Arial" pitchFamily="34" charset="0"/>
                </a:rPr>
                <a:t> Powering the</a:t>
              </a:r>
              <a:r>
                <a:rPr lang="en-US" sz="1000" i="1" baseline="0" dirty="0" smtClean="0">
                  <a:solidFill>
                    <a:schemeClr val="tx2">
                      <a:lumMod val="20000"/>
                      <a:lumOff val="80000"/>
                    </a:schemeClr>
                  </a:solidFill>
                  <a:latin typeface="Arial" pitchFamily="34" charset="0"/>
                  <a:cs typeface="Arial" pitchFamily="34" charset="0"/>
                </a:rPr>
                <a:t> Nation</a:t>
              </a:r>
              <a:endParaRPr lang="en-US" sz="1000" i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8446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0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035263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6" r:id="rId5"/>
    <p:sldLayoutId id="2147483655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0" y="1197611"/>
            <a:ext cx="10972800" cy="4979353"/>
          </a:xfrm>
        </p:spPr>
        <p:txBody>
          <a:bodyPr>
            <a:normAutofit/>
          </a:bodyPr>
          <a:lstStyle/>
          <a:p>
            <a:endParaRPr lang="en-PH" sz="2000" dirty="0"/>
          </a:p>
          <a:p>
            <a:endParaRPr lang="en-PH" dirty="0"/>
          </a:p>
        </p:txBody>
      </p:sp>
      <p:sp>
        <p:nvSpPr>
          <p:cNvPr id="13" name="Right Arrow 12"/>
          <p:cNvSpPr/>
          <p:nvPr/>
        </p:nvSpPr>
        <p:spPr>
          <a:xfrm>
            <a:off x="299205" y="1241169"/>
            <a:ext cx="11892795" cy="4739513"/>
          </a:xfrm>
          <a:prstGeom prst="right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52" name="TextBox 51"/>
          <p:cNvSpPr txBox="1"/>
          <p:nvPr/>
        </p:nvSpPr>
        <p:spPr>
          <a:xfrm>
            <a:off x="290867" y="5712177"/>
            <a:ext cx="936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PH" dirty="0">
                <a:solidFill>
                  <a:schemeClr val="bg1"/>
                </a:solidFill>
              </a:rPr>
              <a:t>Content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1536029" y="817462"/>
            <a:ext cx="2072384" cy="52290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PH" sz="1400" dirty="0"/>
          </a:p>
        </p:txBody>
      </p:sp>
      <p:sp>
        <p:nvSpPr>
          <p:cNvPr id="42" name="Rounded Rectangle 41"/>
          <p:cNvSpPr/>
          <p:nvPr/>
        </p:nvSpPr>
        <p:spPr>
          <a:xfrm>
            <a:off x="3671635" y="818144"/>
            <a:ext cx="2352221" cy="52290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PH" sz="1400" dirty="0"/>
          </a:p>
        </p:txBody>
      </p:sp>
      <p:sp>
        <p:nvSpPr>
          <p:cNvPr id="43" name="Rounded Rectangle 42"/>
          <p:cNvSpPr/>
          <p:nvPr/>
        </p:nvSpPr>
        <p:spPr>
          <a:xfrm>
            <a:off x="6109792" y="825070"/>
            <a:ext cx="2173993" cy="5358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PH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1569480" y="758570"/>
            <a:ext cx="18847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1400" b="1" dirty="0" smtClean="0">
                <a:solidFill>
                  <a:schemeClr val="accent1">
                    <a:lumMod val="50000"/>
                  </a:schemeClr>
                </a:solidFill>
              </a:rPr>
              <a:t>Level 1</a:t>
            </a:r>
          </a:p>
          <a:p>
            <a:pPr algn="ctr"/>
            <a:r>
              <a:rPr lang="en-PH" sz="1400" b="1" dirty="0" smtClean="0">
                <a:solidFill>
                  <a:schemeClr val="accent1">
                    <a:lumMod val="50000"/>
                  </a:schemeClr>
                </a:solidFill>
              </a:rPr>
              <a:t>Safety / Reliability</a:t>
            </a:r>
            <a:endParaRPr lang="en-PH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774009" y="752009"/>
            <a:ext cx="2184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1400" b="1" dirty="0" smtClean="0">
                <a:solidFill>
                  <a:schemeClr val="accent1">
                    <a:lumMod val="50000"/>
                  </a:schemeClr>
                </a:solidFill>
              </a:rPr>
              <a:t>Level 2</a:t>
            </a:r>
          </a:p>
          <a:p>
            <a:pPr algn="ctr"/>
            <a:r>
              <a:rPr lang="en-PH" sz="1400" b="1" dirty="0" smtClean="0">
                <a:solidFill>
                  <a:schemeClr val="accent1">
                    <a:lumMod val="50000"/>
                  </a:schemeClr>
                </a:solidFill>
              </a:rPr>
              <a:t>Efficiency</a:t>
            </a:r>
            <a:endParaRPr lang="en-PH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832532" y="820034"/>
            <a:ext cx="2756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1400" b="1" dirty="0" smtClean="0">
                <a:solidFill>
                  <a:schemeClr val="accent1">
                    <a:lumMod val="50000"/>
                  </a:schemeClr>
                </a:solidFill>
              </a:rPr>
              <a:t>Level 3</a:t>
            </a:r>
          </a:p>
          <a:p>
            <a:pPr algn="ctr"/>
            <a:r>
              <a:rPr lang="en-PH" sz="1400" b="1" dirty="0" smtClean="0">
                <a:solidFill>
                  <a:schemeClr val="accent1">
                    <a:lumMod val="50000"/>
                  </a:schemeClr>
                </a:solidFill>
              </a:rPr>
              <a:t>Flexibility/Sustainability</a:t>
            </a:r>
            <a:endParaRPr lang="en-PH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3676064" y="1430507"/>
            <a:ext cx="2347792" cy="286218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172800" indent="-172800">
              <a:buFont typeface="Arial" panose="020B0604020202020204" pitchFamily="34" charset="0"/>
              <a:buChar char="•"/>
            </a:pPr>
            <a:r>
              <a:rPr lang="en-PH" sz="1300" dirty="0" smtClean="0">
                <a:solidFill>
                  <a:schemeClr val="accent1">
                    <a:lumMod val="50000"/>
                  </a:schemeClr>
                </a:solidFill>
              </a:rPr>
              <a:t>Full implementation of GIS</a:t>
            </a:r>
          </a:p>
          <a:p>
            <a:pPr marL="172800" indent="-172800">
              <a:buFont typeface="Arial" panose="020B0604020202020204" pitchFamily="34" charset="0"/>
              <a:buChar char="•"/>
            </a:pPr>
            <a:r>
              <a:rPr lang="en-PH" sz="1300" dirty="0" smtClean="0">
                <a:solidFill>
                  <a:schemeClr val="accent1">
                    <a:lumMod val="50000"/>
                  </a:schemeClr>
                </a:solidFill>
              </a:rPr>
              <a:t>Remote </a:t>
            </a:r>
            <a:r>
              <a:rPr lang="en-PH" sz="1300" dirty="0">
                <a:solidFill>
                  <a:schemeClr val="accent1">
                    <a:lumMod val="50000"/>
                  </a:schemeClr>
                </a:solidFill>
              </a:rPr>
              <a:t>voltage regulators, and capacitor banks</a:t>
            </a:r>
          </a:p>
          <a:p>
            <a:pPr marL="172800" indent="-172800">
              <a:buFont typeface="Arial" panose="020B0604020202020204" pitchFamily="34" charset="0"/>
              <a:buChar char="•"/>
            </a:pPr>
            <a:r>
              <a:rPr lang="en-PH" sz="1300" dirty="0" smtClean="0">
                <a:solidFill>
                  <a:schemeClr val="accent1">
                    <a:lumMod val="50000"/>
                  </a:schemeClr>
                </a:solidFill>
              </a:rPr>
              <a:t>Implementation </a:t>
            </a:r>
            <a:r>
              <a:rPr lang="en-PH" sz="1300" dirty="0">
                <a:solidFill>
                  <a:schemeClr val="accent1">
                    <a:lumMod val="50000"/>
                  </a:schemeClr>
                </a:solidFill>
              </a:rPr>
              <a:t>of Distribution Management System (DMS)</a:t>
            </a:r>
          </a:p>
          <a:p>
            <a:pPr marL="172800" indent="-172800">
              <a:buFont typeface="Arial" panose="020B0604020202020204" pitchFamily="34" charset="0"/>
              <a:buChar char="•"/>
            </a:pPr>
            <a:r>
              <a:rPr lang="en-PH" sz="1300" dirty="0">
                <a:solidFill>
                  <a:schemeClr val="accent1">
                    <a:lumMod val="50000"/>
                  </a:schemeClr>
                </a:solidFill>
              </a:rPr>
              <a:t>Outage Management System (OMS</a:t>
            </a:r>
            <a:r>
              <a:rPr lang="en-PH" sz="1300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en-PH" sz="1300" dirty="0">
              <a:solidFill>
                <a:schemeClr val="accent1">
                  <a:lumMod val="50000"/>
                </a:schemeClr>
              </a:solidFill>
            </a:endParaRPr>
          </a:p>
          <a:p>
            <a:pPr marL="630000" lvl="1" indent="-172800">
              <a:buFont typeface="Arial" panose="020B0604020202020204" pitchFamily="34" charset="0"/>
              <a:buChar char="•"/>
            </a:pPr>
            <a:r>
              <a:rPr lang="en-PH" sz="1100" i="1" dirty="0">
                <a:solidFill>
                  <a:schemeClr val="accent1">
                    <a:lumMod val="50000"/>
                  </a:schemeClr>
                </a:solidFill>
              </a:rPr>
              <a:t>Mobile Workforce Management System (MWMS</a:t>
            </a:r>
            <a:r>
              <a:rPr lang="en-PH" sz="1100" i="1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66" name="Rounded Rectangle 65"/>
          <p:cNvSpPr/>
          <p:nvPr/>
        </p:nvSpPr>
        <p:spPr>
          <a:xfrm>
            <a:off x="162078" y="5207000"/>
            <a:ext cx="9862709" cy="10848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PH" sz="1400" dirty="0" smtClean="0">
                <a:solidFill>
                  <a:schemeClr val="accent1">
                    <a:lumMod val="50000"/>
                  </a:schemeClr>
                </a:solidFill>
              </a:rPr>
              <a:t>Integration of Energy Storage System (ESS) and Electric Vehicle (EV) Charging Station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PH" sz="1400" dirty="0" smtClean="0">
                <a:solidFill>
                  <a:schemeClr val="accent1">
                    <a:lumMod val="50000"/>
                  </a:schemeClr>
                </a:solidFill>
              </a:rPr>
              <a:t>Distributed Energy Resources Integration and Energy Management Systems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PH" sz="1400" dirty="0" smtClean="0">
                <a:solidFill>
                  <a:schemeClr val="accent1">
                    <a:lumMod val="50000"/>
                  </a:schemeClr>
                </a:solidFill>
              </a:rPr>
              <a:t>Consumer Empowerment*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PH" sz="1400" dirty="0" smtClean="0">
                <a:solidFill>
                  <a:schemeClr val="accent1">
                    <a:lumMod val="50000"/>
                  </a:schemeClr>
                </a:solidFill>
              </a:rPr>
              <a:t>Interoperability and Cybersecurity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PH" sz="1400" dirty="0" smtClean="0">
                <a:solidFill>
                  <a:schemeClr val="accent1">
                    <a:lumMod val="50000"/>
                  </a:schemeClr>
                </a:solidFill>
              </a:rPr>
              <a:t>Telecommunications infrastructure</a:t>
            </a:r>
            <a:endParaRPr lang="en-PH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6105001" y="1429824"/>
            <a:ext cx="2169703" cy="28685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172800" indent="-172800">
              <a:buFont typeface="Arial" panose="020B0604020202020204" pitchFamily="34" charset="0"/>
              <a:buChar char="•"/>
            </a:pPr>
            <a:r>
              <a:rPr lang="en-PH" sz="1300" dirty="0">
                <a:solidFill>
                  <a:schemeClr val="accent1">
                    <a:lumMod val="50000"/>
                  </a:schemeClr>
                </a:solidFill>
              </a:rPr>
              <a:t>Distribution and Substation Automation</a:t>
            </a:r>
          </a:p>
          <a:p>
            <a:pPr marL="172800" indent="-172800">
              <a:buFont typeface="Arial" panose="020B0604020202020204" pitchFamily="34" charset="0"/>
              <a:buChar char="•"/>
            </a:pPr>
            <a:r>
              <a:rPr lang="en-PH" sz="1300" dirty="0" smtClean="0">
                <a:solidFill>
                  <a:schemeClr val="accent1">
                    <a:lumMod val="50000"/>
                  </a:schemeClr>
                </a:solidFill>
              </a:rPr>
              <a:t>Advanced </a:t>
            </a:r>
            <a:r>
              <a:rPr lang="en-PH" sz="1300" dirty="0">
                <a:solidFill>
                  <a:schemeClr val="accent1">
                    <a:lumMod val="50000"/>
                  </a:schemeClr>
                </a:solidFill>
              </a:rPr>
              <a:t>Distribution  Management System (ADMS</a:t>
            </a:r>
            <a:r>
              <a:rPr lang="en-PH" sz="1300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 marL="630000" lvl="1" indent="-172800">
              <a:buFont typeface="Arial" panose="020B0604020202020204" pitchFamily="34" charset="0"/>
              <a:buChar char="•"/>
            </a:pPr>
            <a:r>
              <a:rPr lang="en-PH" sz="1200" i="1" dirty="0">
                <a:solidFill>
                  <a:schemeClr val="accent1">
                    <a:lumMod val="50000"/>
                  </a:schemeClr>
                </a:solidFill>
              </a:rPr>
              <a:t>Fault Location, Isolation, and Service Restoration (FLISR</a:t>
            </a:r>
            <a:r>
              <a:rPr lang="en-PH" sz="1200" i="1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en-PH" sz="1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630000" lvl="1" indent="-172800">
              <a:buFont typeface="Arial" panose="020B0604020202020204" pitchFamily="34" charset="0"/>
              <a:buChar char="•"/>
            </a:pPr>
            <a:r>
              <a:rPr lang="en-PH" sz="1200" i="1" dirty="0" smtClean="0">
                <a:solidFill>
                  <a:schemeClr val="accent1">
                    <a:lumMod val="50000"/>
                  </a:schemeClr>
                </a:solidFill>
              </a:rPr>
              <a:t>Integrated Volt-</a:t>
            </a:r>
            <a:r>
              <a:rPr lang="en-PH" sz="1200" i="1" dirty="0" err="1" smtClean="0">
                <a:solidFill>
                  <a:schemeClr val="accent1">
                    <a:lumMod val="50000"/>
                  </a:schemeClr>
                </a:solidFill>
              </a:rPr>
              <a:t>Var</a:t>
            </a:r>
            <a:r>
              <a:rPr lang="en-PH" sz="1200" i="1" dirty="0" smtClean="0">
                <a:solidFill>
                  <a:schemeClr val="accent1">
                    <a:lumMod val="50000"/>
                  </a:schemeClr>
                </a:solidFill>
              </a:rPr>
              <a:t> Optimization (IVVO)</a:t>
            </a:r>
            <a:endParaRPr lang="en-PH" sz="12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8381999" y="1440499"/>
            <a:ext cx="1646087" cy="286853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PH" sz="1400" dirty="0">
                <a:solidFill>
                  <a:schemeClr val="accent1">
                    <a:lumMod val="50000"/>
                  </a:schemeClr>
                </a:solidFill>
              </a:rPr>
              <a:t>Full Distribution </a:t>
            </a:r>
            <a:r>
              <a:rPr lang="en-PH" sz="1400" dirty="0" smtClean="0">
                <a:solidFill>
                  <a:schemeClr val="accent1">
                    <a:lumMod val="50000"/>
                  </a:schemeClr>
                </a:solidFill>
              </a:rPr>
              <a:t>Automation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PH" sz="1400" dirty="0" smtClean="0">
                <a:solidFill>
                  <a:schemeClr val="accent1">
                    <a:lumMod val="50000"/>
                  </a:schemeClr>
                </a:solidFill>
              </a:rPr>
              <a:t>Full Substation Automation</a:t>
            </a:r>
            <a:endParaRPr lang="en-PH" sz="14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PH" sz="1400" dirty="0" smtClean="0">
                <a:solidFill>
                  <a:schemeClr val="accent1">
                    <a:lumMod val="50000"/>
                  </a:schemeClr>
                </a:solidFill>
              </a:rPr>
              <a:t>Islanding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8380942" y="827226"/>
            <a:ext cx="1643845" cy="54437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PH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8534221" y="762000"/>
            <a:ext cx="1230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1400" b="1" dirty="0" smtClean="0">
                <a:solidFill>
                  <a:schemeClr val="accent1">
                    <a:lumMod val="50000"/>
                  </a:schemeClr>
                </a:solidFill>
              </a:rPr>
              <a:t>Level 4</a:t>
            </a:r>
          </a:p>
          <a:p>
            <a:pPr algn="ctr"/>
            <a:r>
              <a:rPr lang="en-PH" sz="1400" b="1" dirty="0" smtClean="0">
                <a:solidFill>
                  <a:schemeClr val="accent1">
                    <a:lumMod val="50000"/>
                  </a:schemeClr>
                </a:solidFill>
              </a:rPr>
              <a:t>Optimization</a:t>
            </a:r>
            <a:endParaRPr lang="en-PH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3631" y="6238441"/>
            <a:ext cx="113046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1200" dirty="0" smtClean="0"/>
              <a:t>*Continuous program/s </a:t>
            </a:r>
            <a:r>
              <a:rPr lang="en-PH" sz="1200" dirty="0"/>
              <a:t>of Distribution Utilities aimed to engage active participation of customers educating and informing the benefits of Smart Grid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539526" y="1429824"/>
            <a:ext cx="2068888" cy="28621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PH" sz="1200" dirty="0">
                <a:solidFill>
                  <a:schemeClr val="accent1">
                    <a:lumMod val="50000"/>
                  </a:schemeClr>
                </a:solidFill>
              </a:rPr>
              <a:t>Physical Network Transformation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PH" sz="1200" dirty="0" smtClean="0">
                <a:solidFill>
                  <a:schemeClr val="accent1">
                    <a:lumMod val="50000"/>
                  </a:schemeClr>
                </a:solidFill>
              </a:rPr>
              <a:t>SCADA-Ready </a:t>
            </a:r>
            <a:r>
              <a:rPr lang="en-PH" sz="1200" dirty="0" err="1" smtClean="0">
                <a:solidFill>
                  <a:schemeClr val="accent1">
                    <a:lumMod val="50000"/>
                  </a:schemeClr>
                </a:solidFill>
              </a:rPr>
              <a:t>Reclosers</a:t>
            </a:r>
            <a:endParaRPr lang="en-PH" sz="1200" dirty="0">
              <a:solidFill>
                <a:schemeClr val="accent1">
                  <a:lumMod val="50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PH" sz="1200" dirty="0" err="1">
                <a:solidFill>
                  <a:schemeClr val="accent1">
                    <a:lumMod val="50000"/>
                  </a:schemeClr>
                </a:solidFill>
              </a:rPr>
              <a:t>Sectionalizers</a:t>
            </a:r>
            <a:endParaRPr lang="en-PH" sz="1200" dirty="0">
              <a:solidFill>
                <a:schemeClr val="accent1">
                  <a:lumMod val="50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PH" sz="1200" dirty="0">
                <a:solidFill>
                  <a:schemeClr val="accent1">
                    <a:lumMod val="50000"/>
                  </a:schemeClr>
                </a:solidFill>
              </a:rPr>
              <a:t>Load Break Switches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PH" sz="1200" dirty="0">
                <a:solidFill>
                  <a:schemeClr val="accent1">
                    <a:lumMod val="50000"/>
                  </a:schemeClr>
                </a:solidFill>
              </a:rPr>
              <a:t>Fault Locators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PH" sz="1200" dirty="0">
                <a:solidFill>
                  <a:schemeClr val="accent1">
                    <a:lumMod val="50000"/>
                  </a:schemeClr>
                </a:solidFill>
              </a:rPr>
              <a:t>SCADA System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PH" sz="1200" dirty="0">
                <a:solidFill>
                  <a:schemeClr val="accent1">
                    <a:lumMod val="50000"/>
                  </a:schemeClr>
                </a:solidFill>
              </a:rPr>
              <a:t>Remote Feeder Lines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PH" sz="1200" dirty="0">
                <a:solidFill>
                  <a:schemeClr val="accent1">
                    <a:lumMod val="50000"/>
                  </a:schemeClr>
                </a:solidFill>
              </a:rPr>
              <a:t>Remote </a:t>
            </a:r>
            <a:r>
              <a:rPr lang="en-PH" sz="1200" dirty="0" smtClean="0">
                <a:solidFill>
                  <a:schemeClr val="accent1">
                    <a:lumMod val="50000"/>
                  </a:schemeClr>
                </a:solidFill>
              </a:rPr>
              <a:t>Substation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PH" sz="1200" dirty="0" smtClean="0">
                <a:solidFill>
                  <a:schemeClr val="accent1">
                    <a:lumMod val="50000"/>
                  </a:schemeClr>
                </a:solidFill>
              </a:rPr>
              <a:t>Pilot Implementation of Geographic Information System (GIS)</a:t>
            </a:r>
            <a:endParaRPr lang="en-PH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4"/>
          <a:stretch/>
        </p:blipFill>
        <p:spPr>
          <a:xfrm>
            <a:off x="-167656" y="424974"/>
            <a:ext cx="12359656" cy="590550"/>
          </a:xfrm>
          <a:prstGeom prst="rect">
            <a:avLst/>
          </a:prstGeom>
        </p:spPr>
      </p:pic>
      <p:sp>
        <p:nvSpPr>
          <p:cNvPr id="24" name="Title 3"/>
          <p:cNvSpPr txBox="1">
            <a:spLocks/>
          </p:cNvSpPr>
          <p:nvPr/>
        </p:nvSpPr>
        <p:spPr>
          <a:xfrm>
            <a:off x="228599" y="-244596"/>
            <a:ext cx="1112520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PH" dirty="0" smtClean="0"/>
              <a:t>Annex 1: </a:t>
            </a:r>
            <a:r>
              <a:rPr lang="en-PH" dirty="0" smtClean="0"/>
              <a:t>Smart </a:t>
            </a:r>
            <a:r>
              <a:rPr lang="en-PH" dirty="0" smtClean="0"/>
              <a:t>Distribution Utility Roadmap </a:t>
            </a:r>
            <a:r>
              <a:rPr lang="en-PH" dirty="0"/>
              <a:t>(</a:t>
            </a:r>
            <a:r>
              <a:rPr lang="en-PH" dirty="0" smtClean="0"/>
              <a:t>SDUR</a:t>
            </a:r>
            <a:r>
              <a:rPr lang="en-PH" dirty="0"/>
              <a:t>)  </a:t>
            </a:r>
            <a:r>
              <a:rPr lang="en-US" sz="3200" dirty="0"/>
              <a:t> </a:t>
            </a:r>
            <a:r>
              <a:rPr lang="en-PH" dirty="0"/>
              <a:t> 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10158349" y="1440498"/>
            <a:ext cx="1915870" cy="47979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180000" indent="-180000">
              <a:buFont typeface="Arial" panose="020B0604020202020204" pitchFamily="34" charset="0"/>
              <a:buChar char="•"/>
            </a:pPr>
            <a:r>
              <a:rPr lang="en-PH" sz="1400" dirty="0">
                <a:solidFill>
                  <a:schemeClr val="accent1">
                    <a:lumMod val="50000"/>
                  </a:schemeClr>
                </a:solidFill>
              </a:rPr>
              <a:t>Self-healing Grid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en-PH" sz="1400" dirty="0" smtClean="0">
                <a:solidFill>
                  <a:schemeClr val="accent1">
                    <a:lumMod val="50000"/>
                  </a:schemeClr>
                </a:solidFill>
              </a:rPr>
              <a:t>Full RCOA, RPS, GEOP and Net Metering Implementation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en-PH" sz="1400" dirty="0" smtClean="0">
                <a:solidFill>
                  <a:schemeClr val="accent1">
                    <a:lumMod val="50000"/>
                  </a:schemeClr>
                </a:solidFill>
              </a:rPr>
              <a:t>Full Customer Choice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en-PH" sz="1400" dirty="0" smtClean="0">
                <a:solidFill>
                  <a:schemeClr val="accent1">
                    <a:lumMod val="50000"/>
                  </a:schemeClr>
                </a:solidFill>
              </a:rPr>
              <a:t>Demand Response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en-PH" sz="1400" dirty="0" smtClean="0">
                <a:solidFill>
                  <a:schemeClr val="accent1">
                    <a:lumMod val="50000"/>
                  </a:schemeClr>
                </a:solidFill>
              </a:rPr>
              <a:t>Peak Load Management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en-PH" sz="1400" dirty="0" smtClean="0">
                <a:solidFill>
                  <a:schemeClr val="accent1">
                    <a:lumMod val="50000"/>
                  </a:schemeClr>
                </a:solidFill>
              </a:rPr>
              <a:t>Virtual Power Plants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en-PH" sz="1400" dirty="0" smtClean="0">
                <a:solidFill>
                  <a:schemeClr val="accent1">
                    <a:lumMod val="50000"/>
                  </a:schemeClr>
                </a:solidFill>
              </a:rPr>
              <a:t>Optimized ESS, EMS and DER Management System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en-PH" sz="1400" dirty="0" smtClean="0">
                <a:solidFill>
                  <a:schemeClr val="accent1">
                    <a:lumMod val="50000"/>
                  </a:schemeClr>
                </a:solidFill>
              </a:rPr>
              <a:t>Smart Homes and Cities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PH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10146132" y="827226"/>
            <a:ext cx="1928087" cy="54437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PH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10271198" y="781224"/>
            <a:ext cx="1743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1400" b="1" dirty="0" smtClean="0">
                <a:solidFill>
                  <a:schemeClr val="accent1">
                    <a:lumMod val="50000"/>
                  </a:schemeClr>
                </a:solidFill>
              </a:rPr>
              <a:t>Smart Grid</a:t>
            </a:r>
          </a:p>
          <a:p>
            <a:pPr algn="ctr"/>
            <a:r>
              <a:rPr lang="en-PH" sz="1400" b="1" dirty="0" smtClean="0">
                <a:solidFill>
                  <a:schemeClr val="accent1">
                    <a:lumMod val="50000"/>
                  </a:schemeClr>
                </a:solidFill>
              </a:rPr>
              <a:t>Vision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3658736" y="4330453"/>
            <a:ext cx="2347792" cy="79759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52000" indent="-180000">
              <a:buFont typeface="Arial" panose="020B0604020202020204" pitchFamily="34" charset="0"/>
              <a:buChar char="•"/>
            </a:pPr>
            <a:r>
              <a:rPr lang="en-PH" sz="1200" dirty="0" smtClean="0">
                <a:solidFill>
                  <a:schemeClr val="accent1">
                    <a:lumMod val="50000"/>
                  </a:schemeClr>
                </a:solidFill>
              </a:rPr>
              <a:t>Pilot </a:t>
            </a:r>
            <a:r>
              <a:rPr lang="en-PH" sz="1200" dirty="0">
                <a:solidFill>
                  <a:schemeClr val="accent1">
                    <a:lumMod val="50000"/>
                  </a:schemeClr>
                </a:solidFill>
              </a:rPr>
              <a:t>Implementation for </a:t>
            </a:r>
            <a:r>
              <a:rPr lang="en-PH" sz="1200" dirty="0" smtClean="0">
                <a:solidFill>
                  <a:schemeClr val="accent1">
                    <a:lumMod val="50000"/>
                  </a:schemeClr>
                </a:solidFill>
              </a:rPr>
              <a:t>AMI</a:t>
            </a:r>
          </a:p>
          <a:p>
            <a:pPr marL="540000" lvl="1" indent="-180000">
              <a:buFont typeface="Courier New" panose="02070309020205020404" pitchFamily="49" charset="0"/>
              <a:buChar char="o"/>
            </a:pPr>
            <a:r>
              <a:rPr lang="en-PH" sz="1100" dirty="0" smtClean="0">
                <a:solidFill>
                  <a:schemeClr val="accent1">
                    <a:lumMod val="50000"/>
                  </a:schemeClr>
                </a:solidFill>
              </a:rPr>
              <a:t>Smart Meters</a:t>
            </a:r>
          </a:p>
          <a:p>
            <a:pPr marL="540000" lvl="1" indent="-180000">
              <a:buFont typeface="Courier New" panose="02070309020205020404" pitchFamily="49" charset="0"/>
              <a:buChar char="o"/>
            </a:pPr>
            <a:r>
              <a:rPr lang="en-PH" sz="1100" dirty="0" smtClean="0">
                <a:solidFill>
                  <a:schemeClr val="accent1">
                    <a:lumMod val="50000"/>
                  </a:schemeClr>
                </a:solidFill>
              </a:rPr>
              <a:t>Data Management System</a:t>
            </a:r>
          </a:p>
          <a:p>
            <a:pPr marL="540000" lvl="1" indent="-180000">
              <a:buFont typeface="Courier New" panose="02070309020205020404" pitchFamily="49" charset="0"/>
              <a:buChar char="o"/>
            </a:pPr>
            <a:r>
              <a:rPr lang="en-PH" sz="1100" dirty="0" smtClean="0">
                <a:solidFill>
                  <a:schemeClr val="accent1">
                    <a:lumMod val="50000"/>
                  </a:schemeClr>
                </a:solidFill>
              </a:rPr>
              <a:t>Data Center and Server</a:t>
            </a:r>
            <a:endParaRPr lang="en-PH" sz="11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6101083" y="4336120"/>
            <a:ext cx="2169703" cy="79124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172800" indent="-172800">
              <a:buFont typeface="Arial" panose="020B0604020202020204" pitchFamily="34" charset="0"/>
              <a:buChar char="•"/>
            </a:pPr>
            <a:r>
              <a:rPr lang="en-PH" sz="1400" dirty="0" smtClean="0">
                <a:solidFill>
                  <a:schemeClr val="accent1">
                    <a:lumMod val="50000"/>
                  </a:schemeClr>
                </a:solidFill>
              </a:rPr>
              <a:t>Scaling-up </a:t>
            </a:r>
            <a:r>
              <a:rPr lang="en-PH" sz="1400" dirty="0">
                <a:solidFill>
                  <a:schemeClr val="accent1">
                    <a:lumMod val="50000"/>
                  </a:schemeClr>
                </a:solidFill>
              </a:rPr>
              <a:t>AMI deployments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8380286" y="4346793"/>
            <a:ext cx="1646087" cy="79124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72800" indent="-172800">
              <a:buFont typeface="Arial" panose="020B0604020202020204" pitchFamily="34" charset="0"/>
              <a:buChar char="•"/>
            </a:pPr>
            <a:r>
              <a:rPr lang="en-PH" sz="1400" dirty="0" smtClean="0">
                <a:solidFill>
                  <a:schemeClr val="accent1">
                    <a:lumMod val="50000"/>
                  </a:schemeClr>
                </a:solidFill>
              </a:rPr>
              <a:t>Full deployment of AMI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1536029" y="4329772"/>
            <a:ext cx="2082743" cy="79759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PH" sz="1050" dirty="0" smtClean="0">
                <a:solidFill>
                  <a:schemeClr val="accent1">
                    <a:lumMod val="50000"/>
                  </a:schemeClr>
                </a:solidFill>
              </a:rPr>
              <a:t>Planning / Pre-deployment </a:t>
            </a:r>
            <a:r>
              <a:rPr lang="en-PH" sz="1050" dirty="0">
                <a:solidFill>
                  <a:schemeClr val="accent1">
                    <a:lumMod val="50000"/>
                  </a:schemeClr>
                </a:solidFill>
              </a:rPr>
              <a:t>Stage for Advanced Metering Infrastructure (AMI</a:t>
            </a:r>
            <a:r>
              <a:rPr lang="en-PH" sz="1050" dirty="0" smtClean="0">
                <a:solidFill>
                  <a:schemeClr val="accent1">
                    <a:lumMod val="50000"/>
                  </a:schemeClr>
                </a:solidFill>
              </a:rPr>
              <a:t>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PH" sz="1050" dirty="0" smtClean="0">
                <a:solidFill>
                  <a:schemeClr val="accent1">
                    <a:lumMod val="50000"/>
                  </a:schemeClr>
                </a:solidFill>
              </a:rPr>
              <a:t>Automated Meter Reading (AMR) </a:t>
            </a:r>
            <a:endParaRPr lang="en-PH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98517" y="819991"/>
            <a:ext cx="1362556" cy="52290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PH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76927" y="733448"/>
            <a:ext cx="1259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1400" b="1" dirty="0" smtClean="0">
                <a:solidFill>
                  <a:schemeClr val="accent1">
                    <a:lumMod val="50000"/>
                  </a:schemeClr>
                </a:solidFill>
              </a:rPr>
              <a:t>Level 0</a:t>
            </a:r>
          </a:p>
          <a:p>
            <a:pPr algn="ctr"/>
            <a:r>
              <a:rPr lang="en-PH" sz="1100" b="1" dirty="0" smtClean="0">
                <a:solidFill>
                  <a:schemeClr val="accent1">
                    <a:lumMod val="50000"/>
                  </a:schemeClr>
                </a:solidFill>
              </a:rPr>
              <a:t>Consider SG Plans and Program</a:t>
            </a:r>
            <a:endParaRPr lang="en-PH" sz="11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96273" y="1466320"/>
            <a:ext cx="1351862" cy="370291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PH" sz="1200" dirty="0" smtClean="0">
                <a:solidFill>
                  <a:schemeClr val="accent1">
                    <a:lumMod val="50000"/>
                  </a:schemeClr>
                </a:solidFill>
              </a:rPr>
              <a:t>Manually-operated Distribution Network System</a:t>
            </a:r>
            <a:endParaRPr lang="en-PH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40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nergy Presentation - Local_21june20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Local Energy Presentation Template</Template>
  <TotalTime>23430</TotalTime>
  <Words>259</Words>
  <Application>Microsoft Office PowerPoint</Application>
  <PresentationFormat>Widescreen</PresentationFormat>
  <Paragraphs>59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Courier New</vt:lpstr>
      <vt:lpstr>Wingdings</vt:lpstr>
      <vt:lpstr>Energy Presentation - Local_21june2017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Template (local)</dc:title>
  <dc:creator>Jordan Ballaran</dc:creator>
  <cp:lastModifiedBy>Jordan</cp:lastModifiedBy>
  <cp:revision>985</cp:revision>
  <cp:lastPrinted>2017-11-22T00:10:42Z</cp:lastPrinted>
  <dcterms:created xsi:type="dcterms:W3CDTF">2017-06-30T03:15:48Z</dcterms:created>
  <dcterms:modified xsi:type="dcterms:W3CDTF">2019-07-12T06:31:08Z</dcterms:modified>
</cp:coreProperties>
</file>